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68" r:id="rId3"/>
    <p:sldId id="265" r:id="rId4"/>
    <p:sldId id="281" r:id="rId5"/>
    <p:sldId id="282" r:id="rId6"/>
    <p:sldId id="283" r:id="rId7"/>
    <p:sldId id="284" r:id="rId8"/>
    <p:sldId id="292" r:id="rId9"/>
    <p:sldId id="269" r:id="rId10"/>
    <p:sldId id="270" r:id="rId11"/>
    <p:sldId id="285" r:id="rId12"/>
    <p:sldId id="287" r:id="rId13"/>
    <p:sldId id="288" r:id="rId14"/>
    <p:sldId id="28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E2C08"/>
    <a:srgbClr val="8A0000"/>
    <a:srgbClr val="EC2E08"/>
    <a:srgbClr val="DF3215"/>
    <a:srgbClr val="E9160B"/>
    <a:srgbClr val="FBB399"/>
    <a:srgbClr val="CE1414"/>
    <a:srgbClr val="000000"/>
    <a:srgbClr val="333F5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 autoAdjust="0"/>
    <p:restoredTop sz="84994" autoAdjust="0"/>
  </p:normalViewPr>
  <p:slideViewPr>
    <p:cSldViewPr snapToGrid="0">
      <p:cViewPr varScale="1">
        <p:scale>
          <a:sx n="65" d="100"/>
          <a:sy n="65" d="100"/>
        </p:scale>
        <p:origin x="63" y="366"/>
      </p:cViewPr>
      <p:guideLst>
        <p:guide orient="horz" pos="2112"/>
        <p:guide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bu Jung Adhikari" userId="fce9ec283930858b" providerId="Windows Live" clId="Web-{D15EDCAF-07F1-491A-A54C-5799B73D97E9}"/>
    <pc:docChg chg="delSld modSld">
      <pc:chgData name="Prabu Jung Adhikari" userId="fce9ec283930858b" providerId="Windows Live" clId="Web-{D15EDCAF-07F1-491A-A54C-5799B73D97E9}" dt="2018-12-05T14:45:38.112" v="1"/>
      <pc:docMkLst>
        <pc:docMk/>
      </pc:docMkLst>
      <pc:sldChg chg="delSp delAnim">
        <pc:chgData name="Prabu Jung Adhikari" userId="fce9ec283930858b" providerId="Windows Live" clId="Web-{D15EDCAF-07F1-491A-A54C-5799B73D97E9}" dt="2018-12-05T14:40:24.687" v="0"/>
        <pc:sldMkLst>
          <pc:docMk/>
          <pc:sldMk cId="4092426293" sldId="258"/>
        </pc:sldMkLst>
        <pc:picChg chg="del">
          <ac:chgData name="Prabu Jung Adhikari" userId="fce9ec283930858b" providerId="Windows Live" clId="Web-{D15EDCAF-07F1-491A-A54C-5799B73D97E9}" dt="2018-12-05T14:40:24.687" v="0"/>
          <ac:picMkLst>
            <pc:docMk/>
            <pc:sldMk cId="4092426293" sldId="258"/>
            <ac:picMk id="16" creationId="{00000000-0000-0000-0000-000000000000}"/>
          </ac:picMkLst>
        </pc:picChg>
      </pc:sldChg>
      <pc:sldChg chg="del">
        <pc:chgData name="Prabu Jung Adhikari" userId="fce9ec283930858b" providerId="Windows Live" clId="Web-{D15EDCAF-07F1-491A-A54C-5799B73D97E9}" dt="2018-12-05T14:45:38.112" v="1"/>
        <pc:sldMkLst>
          <pc:docMk/>
          <pc:sldMk cId="2944987443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17D23-4EE7-419D-BFEB-53724FE0D02A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93A95-B095-4589-AA82-DA3211B46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34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93A95-B095-4589-AA82-DA3211B461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2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93A95-B095-4589-AA82-DA3211B461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3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93A95-B095-4589-AA82-DA3211B461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1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93A95-B095-4589-AA82-DA3211B461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82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93A95-B095-4589-AA82-DA3211B461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78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93A95-B095-4589-AA82-DA3211B461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23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C93A95-B095-4589-AA82-DA3211B461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12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330A-098C-4D63-A02D-F17A548DAA6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8F8D1-E495-4970-B341-69F5764C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92783"/>
      </p:ext>
    </p:extLst>
  </p:cSld>
  <p:clrMapOvr>
    <a:masterClrMapping/>
  </p:clrMapOvr>
  <p:transition spd="med" advClick="0" advTm="200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330A-098C-4D63-A02D-F17A548DAA6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8F8D1-E495-4970-B341-69F5764C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00521"/>
      </p:ext>
    </p:extLst>
  </p:cSld>
  <p:clrMapOvr>
    <a:masterClrMapping/>
  </p:clrMapOvr>
  <p:transition spd="med" advClick="0" advTm="200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330A-098C-4D63-A02D-F17A548DAA6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8F8D1-E495-4970-B341-69F5764C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86181"/>
      </p:ext>
    </p:extLst>
  </p:cSld>
  <p:clrMapOvr>
    <a:masterClrMapping/>
  </p:clrMapOvr>
  <p:transition spd="med" advClick="0" advTm="200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330A-098C-4D63-A02D-F17A548DAA6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8F8D1-E495-4970-B341-69F5764C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65378"/>
      </p:ext>
    </p:extLst>
  </p:cSld>
  <p:clrMapOvr>
    <a:masterClrMapping/>
  </p:clrMapOvr>
  <p:transition spd="med" advClick="0" advTm="200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330A-098C-4D63-A02D-F17A548DAA6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8F8D1-E495-4970-B341-69F5764C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40290"/>
      </p:ext>
    </p:extLst>
  </p:cSld>
  <p:clrMapOvr>
    <a:masterClrMapping/>
  </p:clrMapOvr>
  <p:transition spd="med" advClick="0" advTm="200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330A-098C-4D63-A02D-F17A548DAA6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8F8D1-E495-4970-B341-69F5764C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03658"/>
      </p:ext>
    </p:extLst>
  </p:cSld>
  <p:clrMapOvr>
    <a:masterClrMapping/>
  </p:clrMapOvr>
  <p:transition spd="med" advClick="0" advTm="200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330A-098C-4D63-A02D-F17A548DAA6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8F8D1-E495-4970-B341-69F5764C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08333"/>
      </p:ext>
    </p:extLst>
  </p:cSld>
  <p:clrMapOvr>
    <a:masterClrMapping/>
  </p:clrMapOvr>
  <p:transition spd="med" advClick="0" advTm="200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330A-098C-4D63-A02D-F17A548DAA6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8F8D1-E495-4970-B341-69F5764C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53735"/>
      </p:ext>
    </p:extLst>
  </p:cSld>
  <p:clrMapOvr>
    <a:masterClrMapping/>
  </p:clrMapOvr>
  <p:transition spd="med" advClick="0" advTm="200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330A-098C-4D63-A02D-F17A548DAA6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8F8D1-E495-4970-B341-69F5764C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19945"/>
      </p:ext>
    </p:extLst>
  </p:cSld>
  <p:clrMapOvr>
    <a:masterClrMapping/>
  </p:clrMapOvr>
  <p:transition spd="med" advClick="0" advTm="200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330A-098C-4D63-A02D-F17A548DAA6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8F8D1-E495-4970-B341-69F5764C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61938"/>
      </p:ext>
    </p:extLst>
  </p:cSld>
  <p:clrMapOvr>
    <a:masterClrMapping/>
  </p:clrMapOvr>
  <p:transition spd="med" advClick="0" advTm="200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7330A-098C-4D63-A02D-F17A548DAA6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8F8D1-E495-4970-B341-69F5764C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00905"/>
      </p:ext>
    </p:extLst>
  </p:cSld>
  <p:clrMapOvr>
    <a:masterClrMapping/>
  </p:clrMapOvr>
  <p:transition spd="med" advClick="0" advTm="200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7330A-098C-4D63-A02D-F17A548DAA6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8F8D1-E495-4970-B341-69F5764C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3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Click="0" advTm="2000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ack Rectangle"/>
          <p:cNvSpPr/>
          <p:nvPr/>
        </p:nvSpPr>
        <p:spPr>
          <a:xfrm rot="2677285">
            <a:off x="1878794" y="-788206"/>
            <a:ext cx="8434413" cy="8434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White Rectangle"/>
          <p:cNvSpPr/>
          <p:nvPr/>
        </p:nvSpPr>
        <p:spPr>
          <a:xfrm rot="2677285">
            <a:off x="1878793" y="-788206"/>
            <a:ext cx="8434413" cy="8434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Blue Rectangle"/>
          <p:cNvSpPr/>
          <p:nvPr/>
        </p:nvSpPr>
        <p:spPr>
          <a:xfrm rot="2677285">
            <a:off x="1878792" y="-788207"/>
            <a:ext cx="8434413" cy="84344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Black Oval"/>
          <p:cNvSpPr/>
          <p:nvPr/>
        </p:nvSpPr>
        <p:spPr>
          <a:xfrm>
            <a:off x="4933950" y="2266950"/>
            <a:ext cx="2324100" cy="2324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ig White Rectangle"/>
          <p:cNvSpPr/>
          <p:nvPr/>
        </p:nvSpPr>
        <p:spPr>
          <a:xfrm rot="2700000">
            <a:off x="-465434" y="-3355849"/>
            <a:ext cx="13389565" cy="138744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ig Black Rectangle"/>
          <p:cNvSpPr/>
          <p:nvPr/>
        </p:nvSpPr>
        <p:spPr>
          <a:xfrm rot="2700000">
            <a:off x="-873768" y="-3513826"/>
            <a:ext cx="13901436" cy="1384755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Blue Line"/>
          <p:cNvCxnSpPr/>
          <p:nvPr/>
        </p:nvCxnSpPr>
        <p:spPr>
          <a:xfrm>
            <a:off x="2315308" y="3429000"/>
            <a:ext cx="756138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Black Line"/>
          <p:cNvCxnSpPr/>
          <p:nvPr/>
        </p:nvCxnSpPr>
        <p:spPr>
          <a:xfrm>
            <a:off x="2315308" y="3429000"/>
            <a:ext cx="756138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White Line"/>
          <p:cNvCxnSpPr/>
          <p:nvPr/>
        </p:nvCxnSpPr>
        <p:spPr>
          <a:xfrm>
            <a:off x="2315308" y="3429000"/>
            <a:ext cx="756138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losing Rectangle in the End"/>
          <p:cNvGrpSpPr/>
          <p:nvPr/>
        </p:nvGrpSpPr>
        <p:grpSpPr>
          <a:xfrm>
            <a:off x="308129" y="2494971"/>
            <a:ext cx="11617172" cy="1969476"/>
            <a:chOff x="3903784" y="2497016"/>
            <a:chExt cx="5644661" cy="1178170"/>
          </a:xfrm>
        </p:grpSpPr>
        <p:sp>
          <p:nvSpPr>
            <p:cNvPr id="12" name="Rectangle 11"/>
            <p:cNvSpPr/>
            <p:nvPr/>
          </p:nvSpPr>
          <p:spPr>
            <a:xfrm>
              <a:off x="3903784" y="2497016"/>
              <a:ext cx="5644661" cy="117817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03784" y="2620108"/>
              <a:ext cx="5644661" cy="914400"/>
            </a:xfrm>
            <a:prstGeom prst="rect">
              <a:avLst/>
            </a:prstGeom>
            <a:solidFill>
              <a:srgbClr val="0070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The Slash"/>
          <p:cNvCxnSpPr/>
          <p:nvPr/>
        </p:nvCxnSpPr>
        <p:spPr>
          <a:xfrm flipV="1">
            <a:off x="517271" y="2813538"/>
            <a:ext cx="143451" cy="121071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hannel Name"/>
          <p:cNvSpPr/>
          <p:nvPr/>
        </p:nvSpPr>
        <p:spPr>
          <a:xfrm>
            <a:off x="-816267" y="2413917"/>
            <a:ext cx="14162736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spergit" panose="02000503000000020004" pitchFamily="50" charset="0"/>
              </a:rPr>
              <a:t>Personal webpage</a:t>
            </a:r>
            <a:endParaRPr lang="en-US" sz="11500" b="1" i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spergit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426293"/>
      </p:ext>
    </p:extLst>
  </p:cSld>
  <p:clrMapOvr>
    <a:masterClrMapping/>
  </p:clrMapOvr>
  <p:transition spd="med" advClick="0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decel="81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decel="81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21600000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decel="81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nodeType="withEffect">
                                  <p:stCondLst>
                                    <p:cond delay="43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3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2.70833E-6 3.7037E-7 L 0.92982 3.7037E-7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484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61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xit" presetSubtype="26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6" grpId="0" animBg="1"/>
      <p:bldP spid="7" grpId="0" animBg="1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D Cube - First Object"/>
          <p:cNvSpPr/>
          <p:nvPr/>
        </p:nvSpPr>
        <p:spPr>
          <a:xfrm rot="10800000" flipH="1">
            <a:off x="3470190" y="1999959"/>
            <a:ext cx="5251621" cy="2858084"/>
          </a:xfrm>
          <a:prstGeom prst="cube">
            <a:avLst>
              <a:gd name="adj" fmla="val 4125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hite Rectangle Falling From Above"/>
          <p:cNvSpPr/>
          <p:nvPr/>
        </p:nvSpPr>
        <p:spPr>
          <a:xfrm>
            <a:off x="3470190" y="1999958"/>
            <a:ext cx="4063374" cy="1676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annel Name"/>
          <p:cNvSpPr txBox="1"/>
          <p:nvPr/>
        </p:nvSpPr>
        <p:spPr>
          <a:xfrm>
            <a:off x="3771901" y="2361908"/>
            <a:ext cx="3883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C00000"/>
                </a:solidFill>
                <a:latin typeface="Aspergit" panose="02000503000000020004" pitchFamily="50" charset="0"/>
              </a:rPr>
              <a:t>Secondary</a:t>
            </a:r>
          </a:p>
        </p:txBody>
      </p:sp>
      <p:sp>
        <p:nvSpPr>
          <p:cNvPr id="7" name="First Red Oval"/>
          <p:cNvSpPr/>
          <p:nvPr/>
        </p:nvSpPr>
        <p:spPr>
          <a:xfrm>
            <a:off x="5496873" y="2635104"/>
            <a:ext cx="406400" cy="406400"/>
          </a:xfrm>
          <a:prstGeom prst="ellipse">
            <a:avLst/>
          </a:prstGeom>
          <a:solidFill>
            <a:srgbClr val="FF00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econd Oval - Duplicated To Create Another Effect"/>
          <p:cNvSpPr/>
          <p:nvPr/>
        </p:nvSpPr>
        <p:spPr>
          <a:xfrm>
            <a:off x="7330364" y="2635104"/>
            <a:ext cx="406400" cy="406400"/>
          </a:xfrm>
          <a:prstGeom prst="ellipse">
            <a:avLst/>
          </a:prstGeom>
          <a:solidFill>
            <a:srgbClr val="FF00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arge Red Oval in End"/>
          <p:cNvSpPr/>
          <p:nvPr/>
        </p:nvSpPr>
        <p:spPr>
          <a:xfrm>
            <a:off x="-1112028" y="-5833010"/>
            <a:ext cx="17285478" cy="17285478"/>
          </a:xfrm>
          <a:prstGeom prst="ellipse">
            <a:avLst/>
          </a:prstGeom>
          <a:solidFill>
            <a:srgbClr val="CE1414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arge Dark Oval Red in End"/>
          <p:cNvSpPr/>
          <p:nvPr/>
        </p:nvSpPr>
        <p:spPr>
          <a:xfrm>
            <a:off x="-1112028" y="-5819675"/>
            <a:ext cx="17285478" cy="17285478"/>
          </a:xfrm>
          <a:prstGeom prst="ellipse">
            <a:avLst/>
          </a:prstGeom>
          <a:solidFill>
            <a:srgbClr val="1F4E79"/>
          </a:solidFill>
          <a:ln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39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6.25E-7 -4.44444E-6 L -0.04427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4427 -4.44444E-6 L -0.02891 -4.44444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1.875E-6 1.11111E-6 L 0.15039 1.11111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path" presetSubtype="0" repeatCount="7000" autoRev="1" fill="remove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25E-6 1.11111E-6 L -0.00313 0.00046 " pathEditMode="relative" rAng="0" ptsTypes="AA">
                                      <p:cBhvr>
                                        <p:cTn id="30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6" grpId="1"/>
      <p:bldP spid="6" grpId="2"/>
      <p:bldP spid="7" grpId="0" animBg="1"/>
      <p:bldP spid="7" grpId="1" animBg="1"/>
      <p:bldP spid="7" grpId="2" animBg="1"/>
      <p:bldP spid="8" grpId="0" animBg="1"/>
      <p:bldP spid="8" grpId="1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359155" y="54666"/>
            <a:ext cx="8756645" cy="1731937"/>
            <a:chOff x="-2730" y="4825461"/>
            <a:chExt cx="8756645" cy="1731937"/>
          </a:xfrm>
        </p:grpSpPr>
        <p:sp>
          <p:nvSpPr>
            <p:cNvPr id="5" name="Rectangle 22"/>
            <p:cNvSpPr/>
            <p:nvPr/>
          </p:nvSpPr>
          <p:spPr>
            <a:xfrm>
              <a:off x="-2730" y="4962913"/>
              <a:ext cx="8753158" cy="1594485"/>
            </a:xfrm>
            <a:custGeom>
              <a:avLst/>
              <a:gdLst>
                <a:gd name="connsiteX0" fmla="*/ 0 w 8402638"/>
                <a:gd name="connsiteY0" fmla="*/ 0 h 1590675"/>
                <a:gd name="connsiteX1" fmla="*/ 8402638 w 8402638"/>
                <a:gd name="connsiteY1" fmla="*/ 0 h 1590675"/>
                <a:gd name="connsiteX2" fmla="*/ 8402638 w 8402638"/>
                <a:gd name="connsiteY2" fmla="*/ 1590675 h 1590675"/>
                <a:gd name="connsiteX3" fmla="*/ 0 w 8402638"/>
                <a:gd name="connsiteY3" fmla="*/ 1590675 h 1590675"/>
                <a:gd name="connsiteX4" fmla="*/ 0 w 8402638"/>
                <a:gd name="connsiteY4" fmla="*/ 0 h 1590675"/>
                <a:gd name="connsiteX0" fmla="*/ 0 w 8421688"/>
                <a:gd name="connsiteY0" fmla="*/ 0 h 1590675"/>
                <a:gd name="connsiteX1" fmla="*/ 8402638 w 8421688"/>
                <a:gd name="connsiteY1" fmla="*/ 0 h 1590675"/>
                <a:gd name="connsiteX2" fmla="*/ 8421688 w 8421688"/>
                <a:gd name="connsiteY2" fmla="*/ 1590675 h 1590675"/>
                <a:gd name="connsiteX3" fmla="*/ 0 w 8421688"/>
                <a:gd name="connsiteY3" fmla="*/ 1590675 h 1590675"/>
                <a:gd name="connsiteX4" fmla="*/ 0 w 8421688"/>
                <a:gd name="connsiteY4" fmla="*/ 0 h 1590675"/>
                <a:gd name="connsiteX0" fmla="*/ 0 w 8450263"/>
                <a:gd name="connsiteY0" fmla="*/ 0 h 1590675"/>
                <a:gd name="connsiteX1" fmla="*/ 8402638 w 8450263"/>
                <a:gd name="connsiteY1" fmla="*/ 0 h 1590675"/>
                <a:gd name="connsiteX2" fmla="*/ 8450263 w 8450263"/>
                <a:gd name="connsiteY2" fmla="*/ 1590675 h 1590675"/>
                <a:gd name="connsiteX3" fmla="*/ 0 w 8450263"/>
                <a:gd name="connsiteY3" fmla="*/ 1590675 h 1590675"/>
                <a:gd name="connsiteX4" fmla="*/ 0 w 8450263"/>
                <a:gd name="connsiteY4" fmla="*/ 0 h 1590675"/>
                <a:gd name="connsiteX0" fmla="*/ 0 w 8526463"/>
                <a:gd name="connsiteY0" fmla="*/ 0 h 1590675"/>
                <a:gd name="connsiteX1" fmla="*/ 8402638 w 8526463"/>
                <a:gd name="connsiteY1" fmla="*/ 0 h 1590675"/>
                <a:gd name="connsiteX2" fmla="*/ 8526463 w 8526463"/>
                <a:gd name="connsiteY2" fmla="*/ 1590675 h 1590675"/>
                <a:gd name="connsiteX3" fmla="*/ 0 w 8526463"/>
                <a:gd name="connsiteY3" fmla="*/ 1590675 h 1590675"/>
                <a:gd name="connsiteX4" fmla="*/ 0 w 8526463"/>
                <a:gd name="connsiteY4" fmla="*/ 0 h 1590675"/>
                <a:gd name="connsiteX0" fmla="*/ 0 w 8650288"/>
                <a:gd name="connsiteY0" fmla="*/ 0 h 1590675"/>
                <a:gd name="connsiteX1" fmla="*/ 8402638 w 8650288"/>
                <a:gd name="connsiteY1" fmla="*/ 0 h 1590675"/>
                <a:gd name="connsiteX2" fmla="*/ 8650288 w 8650288"/>
                <a:gd name="connsiteY2" fmla="*/ 1590675 h 1590675"/>
                <a:gd name="connsiteX3" fmla="*/ 0 w 8650288"/>
                <a:gd name="connsiteY3" fmla="*/ 1590675 h 1590675"/>
                <a:gd name="connsiteX4" fmla="*/ 0 w 8650288"/>
                <a:gd name="connsiteY4" fmla="*/ 0 h 1590675"/>
                <a:gd name="connsiteX0" fmla="*/ 0 w 8749348"/>
                <a:gd name="connsiteY0" fmla="*/ 3810 h 1590675"/>
                <a:gd name="connsiteX1" fmla="*/ 8501698 w 8749348"/>
                <a:gd name="connsiteY1" fmla="*/ 0 h 1590675"/>
                <a:gd name="connsiteX2" fmla="*/ 8749348 w 8749348"/>
                <a:gd name="connsiteY2" fmla="*/ 1590675 h 1590675"/>
                <a:gd name="connsiteX3" fmla="*/ 99060 w 8749348"/>
                <a:gd name="connsiteY3" fmla="*/ 1590675 h 1590675"/>
                <a:gd name="connsiteX4" fmla="*/ 0 w 8749348"/>
                <a:gd name="connsiteY4" fmla="*/ 3810 h 1590675"/>
                <a:gd name="connsiteX0" fmla="*/ 3810 w 8753158"/>
                <a:gd name="connsiteY0" fmla="*/ 3810 h 1594485"/>
                <a:gd name="connsiteX1" fmla="*/ 8505508 w 8753158"/>
                <a:gd name="connsiteY1" fmla="*/ 0 h 1594485"/>
                <a:gd name="connsiteX2" fmla="*/ 8753158 w 8753158"/>
                <a:gd name="connsiteY2" fmla="*/ 1590675 h 1594485"/>
                <a:gd name="connsiteX3" fmla="*/ 0 w 8753158"/>
                <a:gd name="connsiteY3" fmla="*/ 1594485 h 1594485"/>
                <a:gd name="connsiteX4" fmla="*/ 3810 w 8753158"/>
                <a:gd name="connsiteY4" fmla="*/ 3810 h 159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3158" h="1594485">
                  <a:moveTo>
                    <a:pt x="3810" y="3810"/>
                  </a:moveTo>
                  <a:lnTo>
                    <a:pt x="8505508" y="0"/>
                  </a:lnTo>
                  <a:lnTo>
                    <a:pt x="8753158" y="1590675"/>
                  </a:lnTo>
                  <a:lnTo>
                    <a:pt x="0" y="1594485"/>
                  </a:lnTo>
                  <a:lnTo>
                    <a:pt x="3810" y="38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15"/>
            <p:cNvSpPr>
              <a:spLocks/>
            </p:cNvSpPr>
            <p:nvPr/>
          </p:nvSpPr>
          <p:spPr bwMode="auto">
            <a:xfrm>
              <a:off x="7322179" y="4955636"/>
              <a:ext cx="1431736" cy="1596753"/>
            </a:xfrm>
            <a:custGeom>
              <a:avLst/>
              <a:gdLst>
                <a:gd name="T0" fmla="*/ 987 w 1202"/>
                <a:gd name="T1" fmla="*/ 0 h 994"/>
                <a:gd name="T2" fmla="*/ 1202 w 1202"/>
                <a:gd name="T3" fmla="*/ 994 h 994"/>
                <a:gd name="T4" fmla="*/ 0 w 1202"/>
                <a:gd name="T5" fmla="*/ 901 h 994"/>
                <a:gd name="T6" fmla="*/ 298 w 1202"/>
                <a:gd name="T7" fmla="*/ 216 h 994"/>
                <a:gd name="T8" fmla="*/ 416 w 1202"/>
                <a:gd name="T9" fmla="*/ 26 h 994"/>
                <a:gd name="T10" fmla="*/ 987 w 1202"/>
                <a:gd name="T11" fmla="*/ 0 h 994"/>
                <a:gd name="connsiteX0" fmla="*/ 8211 w 10044"/>
                <a:gd name="connsiteY0" fmla="*/ 0 h 10119"/>
                <a:gd name="connsiteX1" fmla="*/ 10044 w 10044"/>
                <a:gd name="connsiteY1" fmla="*/ 10119 h 10119"/>
                <a:gd name="connsiteX2" fmla="*/ 0 w 10044"/>
                <a:gd name="connsiteY2" fmla="*/ 9064 h 10119"/>
                <a:gd name="connsiteX3" fmla="*/ 2479 w 10044"/>
                <a:gd name="connsiteY3" fmla="*/ 2173 h 10119"/>
                <a:gd name="connsiteX4" fmla="*/ 3461 w 10044"/>
                <a:gd name="connsiteY4" fmla="*/ 262 h 10119"/>
                <a:gd name="connsiteX5" fmla="*/ 8211 w 10044"/>
                <a:gd name="connsiteY5" fmla="*/ 0 h 1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4" h="10119">
                  <a:moveTo>
                    <a:pt x="8211" y="0"/>
                  </a:moveTo>
                  <a:lnTo>
                    <a:pt x="10044" y="10119"/>
                  </a:lnTo>
                  <a:lnTo>
                    <a:pt x="0" y="9064"/>
                  </a:lnTo>
                  <a:lnTo>
                    <a:pt x="2479" y="2173"/>
                  </a:lnTo>
                  <a:lnTo>
                    <a:pt x="3461" y="262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16"/>
            <p:cNvSpPr>
              <a:spLocks/>
            </p:cNvSpPr>
            <p:nvPr/>
          </p:nvSpPr>
          <p:spPr bwMode="auto">
            <a:xfrm>
              <a:off x="7050605" y="4825461"/>
              <a:ext cx="1578447" cy="1563687"/>
            </a:xfrm>
            <a:custGeom>
              <a:avLst/>
              <a:gdLst>
                <a:gd name="T0" fmla="*/ 958 w 1331"/>
                <a:gd name="T1" fmla="*/ 0 h 985"/>
                <a:gd name="T2" fmla="*/ 1331 w 1331"/>
                <a:gd name="T3" fmla="*/ 852 h 985"/>
                <a:gd name="T4" fmla="*/ 233 w 1331"/>
                <a:gd name="T5" fmla="*/ 985 h 985"/>
                <a:gd name="T6" fmla="*/ 0 w 1331"/>
                <a:gd name="T7" fmla="*/ 197 h 985"/>
                <a:gd name="T8" fmla="*/ 958 w 1331"/>
                <a:gd name="T9" fmla="*/ 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1" h="985">
                  <a:moveTo>
                    <a:pt x="958" y="0"/>
                  </a:moveTo>
                  <a:lnTo>
                    <a:pt x="1331" y="852"/>
                  </a:lnTo>
                  <a:lnTo>
                    <a:pt x="233" y="985"/>
                  </a:lnTo>
                  <a:lnTo>
                    <a:pt x="0" y="197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17"/>
            <p:cNvSpPr>
              <a:spLocks/>
            </p:cNvSpPr>
            <p:nvPr/>
          </p:nvSpPr>
          <p:spPr bwMode="auto">
            <a:xfrm>
              <a:off x="7285415" y="4825461"/>
              <a:ext cx="1343637" cy="1360487"/>
            </a:xfrm>
            <a:custGeom>
              <a:avLst/>
              <a:gdLst>
                <a:gd name="T0" fmla="*/ 760 w 1133"/>
                <a:gd name="T1" fmla="*/ 0 h 857"/>
                <a:gd name="T2" fmla="*/ 1133 w 1133"/>
                <a:gd name="T3" fmla="*/ 852 h 857"/>
                <a:gd name="T4" fmla="*/ 44 w 1133"/>
                <a:gd name="T5" fmla="*/ 857 h 857"/>
                <a:gd name="T6" fmla="*/ 0 w 1133"/>
                <a:gd name="T7" fmla="*/ 309 h 857"/>
                <a:gd name="T8" fmla="*/ 760 w 1133"/>
                <a:gd name="T9" fmla="*/ 0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3" h="857">
                  <a:moveTo>
                    <a:pt x="760" y="0"/>
                  </a:moveTo>
                  <a:lnTo>
                    <a:pt x="1133" y="852"/>
                  </a:lnTo>
                  <a:lnTo>
                    <a:pt x="44" y="857"/>
                  </a:lnTo>
                  <a:lnTo>
                    <a:pt x="0" y="309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182880" tIns="548640" rIns="457200" bIns="182880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4572" y="5400069"/>
              <a:ext cx="52071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kern="0" dirty="0">
                  <a:solidFill>
                    <a:schemeClr val="bg1"/>
                  </a:solidFill>
                  <a:latin typeface="Aspergit" panose="02000503000000020004" pitchFamily="50" charset="0"/>
                  <a:cs typeface="Arial" panose="020B0604020202020204" pitchFamily="34" charset="0"/>
                </a:rPr>
                <a:t>Secondary Memory</a:t>
              </a:r>
              <a:endParaRPr lang="en-US" sz="4000" b="1" dirty="0">
                <a:solidFill>
                  <a:schemeClr val="bg1"/>
                </a:solidFill>
                <a:latin typeface="Aspergit" panose="02000503000000020004" pitchFamily="50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19700" y="2514600"/>
            <a:ext cx="1828800" cy="1828800"/>
            <a:chOff x="8937964" y="2450753"/>
            <a:chExt cx="1828800" cy="1828800"/>
          </a:xfrm>
        </p:grpSpPr>
        <p:sp>
          <p:nvSpPr>
            <p:cNvPr id="12" name="Oval 11"/>
            <p:cNvSpPr/>
            <p:nvPr/>
          </p:nvSpPr>
          <p:spPr>
            <a:xfrm>
              <a:off x="8937964" y="2450753"/>
              <a:ext cx="1828800" cy="1828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9120844" y="2633633"/>
              <a:ext cx="1463040" cy="14630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latin typeface="Aspergit" panose="02000503000000020004" pitchFamily="50" charset="0"/>
                </a:rPr>
                <a:t>S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4723931" y="4476750"/>
            <a:ext cx="27441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sk-SK" sz="2800" dirty="0">
                <a:solidFill>
                  <a:schemeClr val="bg1"/>
                </a:solidFill>
                <a:latin typeface="Aspergit" panose="02000503000000020004" pitchFamily="50" charset="0"/>
              </a:rPr>
              <a:t>long-term storage of data</a:t>
            </a:r>
            <a:endParaRPr lang="en-US" sz="2800" dirty="0">
              <a:solidFill>
                <a:schemeClr val="bg1"/>
              </a:solidFill>
              <a:latin typeface="Aspergit" panose="02000503000000020004" pitchFamily="50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482353"/>
      </p:ext>
    </p:extLst>
  </p:cSld>
  <p:clrMapOvr>
    <a:masterClrMapping/>
  </p:clrMapOvr>
  <p:transition spd="med" advClick="0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60616" y="254642"/>
            <a:ext cx="1828800" cy="1828800"/>
            <a:chOff x="8937964" y="2450753"/>
            <a:chExt cx="1828800" cy="1828800"/>
          </a:xfrm>
        </p:grpSpPr>
        <p:sp>
          <p:nvSpPr>
            <p:cNvPr id="26" name="Oval 25"/>
            <p:cNvSpPr/>
            <p:nvPr/>
          </p:nvSpPr>
          <p:spPr>
            <a:xfrm>
              <a:off x="8937964" y="2450753"/>
              <a:ext cx="1828800" cy="1828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9120844" y="2633633"/>
              <a:ext cx="1463040" cy="14630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spergit" panose="02000503000000020004" pitchFamily="50" charset="0"/>
                </a:rPr>
                <a:t>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15329" y="2870583"/>
            <a:ext cx="1037541" cy="1040633"/>
            <a:chOff x="1314007" y="2450753"/>
            <a:chExt cx="1828800" cy="1828800"/>
          </a:xfrm>
        </p:grpSpPr>
        <p:sp>
          <p:nvSpPr>
            <p:cNvPr id="41" name="Oval 40"/>
            <p:cNvSpPr/>
            <p:nvPr/>
          </p:nvSpPr>
          <p:spPr>
            <a:xfrm>
              <a:off x="1314007" y="2450753"/>
              <a:ext cx="1828800" cy="18288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1496887" y="2633633"/>
              <a:ext cx="1463040" cy="1463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Aspergit" panose="02000503000000020004" pitchFamily="50" charset="0"/>
                </a:rPr>
                <a:t>M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931205" y="3115991"/>
            <a:ext cx="264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spergit" panose="02000503000000020004" pitchFamily="50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spergit" panose="02000503000000020004" pitchFamily="50" charset="0"/>
              </a:rPr>
              <a:t>agnetic</a:t>
            </a:r>
            <a:r>
              <a:rPr lang="en-US" sz="2400" b="1" dirty="0">
                <a:solidFill>
                  <a:schemeClr val="bg1"/>
                </a:solidFill>
                <a:latin typeface="Aspergit" panose="02000503000000020004" pitchFamily="50" charset="0"/>
              </a:rPr>
              <a:t> Storage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62743" y="3807152"/>
            <a:ext cx="2191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spergit" panose="02000503000000020004" pitchFamily="50" charset="0"/>
              </a:rPr>
              <a:t>Floppy </a:t>
            </a:r>
            <a:r>
              <a:rPr lang="en-US" sz="2000" b="1" dirty="0" err="1">
                <a:solidFill>
                  <a:schemeClr val="bg1"/>
                </a:solidFill>
                <a:latin typeface="Aspergit" panose="02000503000000020004" pitchFamily="50" charset="0"/>
              </a:rPr>
              <a:t>DIsk</a:t>
            </a:r>
            <a:endParaRPr lang="en-US" sz="2000" b="1" dirty="0">
              <a:solidFill>
                <a:schemeClr val="bg1"/>
              </a:solidFill>
              <a:latin typeface="Aspergit" panose="02000503000000020004" pitchFamily="50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522" y="597282"/>
            <a:ext cx="1515153" cy="153553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62742" y="3807151"/>
            <a:ext cx="2191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spergit" panose="02000503000000020004" pitchFamily="50" charset="0"/>
              </a:rPr>
              <a:t>Hard Disk Drive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2727">
                        <a14:foregroundMark x1="53909" y1="40235" x2="60545" y2="52353"/>
                        <a14:foregroundMark x1="59818" y1="39176" x2="66091" y2="49412"/>
                        <a14:foregroundMark x1="58273" y1="53882" x2="49636" y2="45294"/>
                        <a14:foregroundMark x1="76818" y1="75882" x2="80182" y2="76118"/>
                        <a14:foregroundMark x1="15182" y1="77176" x2="17364" y2="76706"/>
                        <a14:foregroundMark x1="79182" y1="14588" x2="81364" y2="15059"/>
                        <a14:foregroundMark x1="15182" y1="15059" x2="18000" y2="14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381" y="135182"/>
            <a:ext cx="3183437" cy="2459736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874855" y="2083442"/>
            <a:ext cx="60336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spergit" panose="02000503000000020004" pitchFamily="50" charset="0"/>
              </a:rPr>
              <a:t>First available in 1971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spergit" panose="02000503000000020004" pitchFamily="50" charset="0"/>
              </a:rPr>
              <a:t>Capacity: 1.44 MB (3 </a:t>
            </a:r>
            <a:r>
              <a:rPr lang="en-US" sz="2400" baseline="30000" dirty="0">
                <a:solidFill>
                  <a:schemeClr val="bg1"/>
                </a:solidFill>
                <a:latin typeface="Aspergit" panose="02000503000000020004" pitchFamily="50" charset="0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Aspergit" panose="02000503000000020004" pitchFamily="50" charset="0"/>
              </a:rPr>
              <a:t>⁄</a:t>
            </a:r>
            <a:r>
              <a:rPr lang="en-US" sz="2400" baseline="-25000" dirty="0">
                <a:solidFill>
                  <a:schemeClr val="bg1"/>
                </a:solidFill>
                <a:latin typeface="Aspergit" panose="02000503000000020004" pitchFamily="50" charset="0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Aspergit" panose="02000503000000020004" pitchFamily="50" charset="0"/>
              </a:rPr>
              <a:t>-inch floppy disk)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bg1"/>
                </a:solidFill>
                <a:latin typeface="Aspergit" panose="02000503000000020004" pitchFamily="50" charset="0"/>
              </a:rPr>
              <a:t>Discontinued. </a:t>
            </a:r>
          </a:p>
          <a:p>
            <a:endParaRPr lang="en-US" sz="2400" b="1" i="1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spergit" panose="02000503000000020004" pitchFamily="50" charset="0"/>
              </a:rPr>
              <a:t>Since 2010, no motherboard is still manufactured with the support of floppy disk drive.</a:t>
            </a:r>
          </a:p>
          <a:p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63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43178 -0.0055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89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6.25E-7 7.40741E-7 L 6.25E-7 -0.07222 " pathEditMode="relative" rAng="0" ptsTypes="AA">
                                      <p:cBhvr>
                                        <p:cTn id="4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4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6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6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  <p:bldP spid="3" grpId="0"/>
      <p:bldP spid="3" grpId="1"/>
      <p:bldP spid="3" grpId="2"/>
      <p:bldP spid="50" grpId="0"/>
      <p:bldP spid="50" grpId="1"/>
      <p:bldP spid="50" grpId="2"/>
      <p:bldP spid="52" grpId="0"/>
      <p:bldP spid="5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60616" y="254642"/>
            <a:ext cx="1828800" cy="1828800"/>
            <a:chOff x="8937964" y="2450753"/>
            <a:chExt cx="1828800" cy="1828800"/>
          </a:xfrm>
        </p:grpSpPr>
        <p:sp>
          <p:nvSpPr>
            <p:cNvPr id="26" name="Oval 25"/>
            <p:cNvSpPr/>
            <p:nvPr/>
          </p:nvSpPr>
          <p:spPr>
            <a:xfrm>
              <a:off x="8937964" y="2450753"/>
              <a:ext cx="1828800" cy="1828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9120844" y="2633633"/>
              <a:ext cx="1463040" cy="14630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spergit" panose="02000503000000020004" pitchFamily="50" charset="0"/>
                </a:rPr>
                <a:t>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15329" y="2870583"/>
            <a:ext cx="1037541" cy="1040633"/>
            <a:chOff x="1314007" y="2450753"/>
            <a:chExt cx="1828800" cy="1828800"/>
          </a:xfrm>
        </p:grpSpPr>
        <p:sp>
          <p:nvSpPr>
            <p:cNvPr id="41" name="Oval 40"/>
            <p:cNvSpPr/>
            <p:nvPr/>
          </p:nvSpPr>
          <p:spPr>
            <a:xfrm>
              <a:off x="1314007" y="2450753"/>
              <a:ext cx="1828800" cy="18288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1496887" y="2633633"/>
              <a:ext cx="1463040" cy="1463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Aspergit" panose="02000503000000020004" pitchFamily="50" charset="0"/>
                </a:rPr>
                <a:t>F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164286" y="3115991"/>
            <a:ext cx="264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spergit" panose="02000503000000020004" pitchFamily="50" charset="0"/>
              </a:rPr>
              <a:t> lash Drive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222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369" y="500792"/>
            <a:ext cx="3777461" cy="24934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18627" y="1747503"/>
            <a:ext cx="486097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spergit" panose="02000503000000020004" pitchFamily="50" charset="0"/>
              </a:rPr>
              <a:t>Commercially available in 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spergit" panose="02000503000000020004" pitchFamily="50" charset="0"/>
              </a:rPr>
              <a:t>Max. capacity: 1 TB (as of 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spergit" panose="02000503000000020004" pitchFamily="50" charset="0"/>
              </a:rPr>
              <a:t>Small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spergit" panose="02000503000000020004" pitchFamily="50" charset="0"/>
              </a:rPr>
              <a:t>Ideal solution for storing small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69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39961 -0.0055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8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  <p:bldP spid="16" grpId="0"/>
      <p:bldP spid="1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60616" y="254642"/>
            <a:ext cx="1828800" cy="1828800"/>
            <a:chOff x="8937964" y="2450753"/>
            <a:chExt cx="1828800" cy="1828800"/>
          </a:xfrm>
        </p:grpSpPr>
        <p:sp>
          <p:nvSpPr>
            <p:cNvPr id="26" name="Oval 25"/>
            <p:cNvSpPr/>
            <p:nvPr/>
          </p:nvSpPr>
          <p:spPr>
            <a:xfrm>
              <a:off x="8937964" y="2450753"/>
              <a:ext cx="1828800" cy="1828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9120844" y="2633633"/>
              <a:ext cx="1463040" cy="14630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spergit" panose="02000503000000020004" pitchFamily="50" charset="0"/>
                </a:rPr>
                <a:t>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15329" y="2870583"/>
            <a:ext cx="1037541" cy="1040633"/>
            <a:chOff x="1314007" y="2450753"/>
            <a:chExt cx="1828800" cy="1828800"/>
          </a:xfrm>
        </p:grpSpPr>
        <p:sp>
          <p:nvSpPr>
            <p:cNvPr id="41" name="Oval 40"/>
            <p:cNvSpPr/>
            <p:nvPr/>
          </p:nvSpPr>
          <p:spPr>
            <a:xfrm>
              <a:off x="1314007" y="2450753"/>
              <a:ext cx="1828800" cy="18288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1496887" y="2633633"/>
              <a:ext cx="1463040" cy="1463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  <a:latin typeface="Aspergit" panose="02000503000000020004" pitchFamily="50" charset="0"/>
                </a:rPr>
                <a:t>S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164286" y="3115991"/>
            <a:ext cx="264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spergit" panose="02000503000000020004" pitchFamily="50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spergit" panose="02000503000000020004" pitchFamily="50" charset="0"/>
              </a:rPr>
              <a:t>olid</a:t>
            </a:r>
            <a:r>
              <a:rPr lang="en-US" sz="2400" b="1" dirty="0">
                <a:solidFill>
                  <a:schemeClr val="bg1"/>
                </a:solidFill>
                <a:latin typeface="Aspergit" panose="02000503000000020004" pitchFamily="50" charset="0"/>
              </a:rPr>
              <a:t> State Drive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26" b="96809" l="9870" r="92323">
                        <a14:foregroundMark x1="39980" y1="41489" x2="42572" y2="45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351" y="67991"/>
            <a:ext cx="3997495" cy="26230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81000" y="1900562"/>
            <a:ext cx="5282813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spergit" panose="02000503000000020004" pitchFamily="50" charset="0"/>
              </a:rPr>
              <a:t>First introduced in 1995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spergit" panose="02000503000000020004" pitchFamily="50" charset="0"/>
              </a:rPr>
              <a:t>Max. capacity: 1 TB (as of 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bg1"/>
                </a:solidFill>
                <a:latin typeface="Aspergit" panose="02000503000000020004" pitchFamily="50" charset="0"/>
              </a:rPr>
              <a:t>Very high transferring speed in comparison to normal physical hard disk</a:t>
            </a:r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0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39961 -0.0055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8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6" grpId="1"/>
      <p:bldP spid="12" grpId="0"/>
      <p:bldP spid="1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65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558146" y="1766455"/>
            <a:ext cx="3163455" cy="3148445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558146" y="1766455"/>
            <a:ext cx="3163455" cy="314844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63830" y="1871637"/>
            <a:ext cx="2952087" cy="2938081"/>
          </a:xfrm>
          <a:prstGeom prst="ellipse">
            <a:avLst/>
          </a:prstGeom>
          <a:solidFill>
            <a:srgbClr val="FC653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-1150504" y="-3949700"/>
            <a:ext cx="14580754" cy="14580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-1150504" y="-3949700"/>
            <a:ext cx="14580754" cy="1458075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-1150504" y="-3949700"/>
            <a:ext cx="14580754" cy="145807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-1150504" y="-3949700"/>
            <a:ext cx="14580754" cy="14580754"/>
          </a:xfrm>
          <a:prstGeom prst="ellipse">
            <a:avLst/>
          </a:prstGeom>
          <a:solidFill>
            <a:srgbClr val="FC65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747251" y="3429000"/>
            <a:ext cx="1368650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80417" y="2125509"/>
            <a:ext cx="5431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Gill Sans Ultra Bold" panose="020B0A02020104020203" pitchFamily="34" charset="0"/>
              </a:rPr>
              <a:t>THANK YOU!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99725" y="3679574"/>
            <a:ext cx="43925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spergit" panose="02000503000000020004" pitchFamily="50" charset="0"/>
              </a:rPr>
              <a:t>Do you have any query?</a:t>
            </a:r>
          </a:p>
        </p:txBody>
      </p:sp>
      <p:pic>
        <p:nvPicPr>
          <p:cNvPr id="16" name="Background Music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8456" end="0.18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66484" y="75456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39267"/>
      </p:ext>
    </p:extLst>
  </p:cSld>
  <p:clrMapOvr>
    <a:masterClrMapping/>
  </p:clrMapOvr>
  <p:transition spd="med" advClick="0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9" presetClass="entr" presetSubtype="1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xit" presetSubtype="32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4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6" grpId="0" animBg="1"/>
      <p:bldP spid="6" grpId="1" animBg="1"/>
      <p:bldP spid="7" grpId="0" animBg="1"/>
      <p:bldP spid="8" grpId="0" animBg="1"/>
      <p:bldP spid="9" grpId="0" animBg="1"/>
      <p:bldP spid="10" grpId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88841" y="1125781"/>
            <a:ext cx="5006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spergit" panose="02000503000000020004" pitchFamily="50" charset="0"/>
              </a:rPr>
              <a:t> Contents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352550" y="2190525"/>
            <a:ext cx="9486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14100" y="3072908"/>
            <a:ext cx="2777859" cy="1085739"/>
            <a:chOff x="980435" y="3052406"/>
            <a:chExt cx="2777859" cy="1085739"/>
          </a:xfrm>
        </p:grpSpPr>
        <p:sp>
          <p:nvSpPr>
            <p:cNvPr id="12" name="3D Cube - First Object"/>
            <p:cNvSpPr/>
            <p:nvPr/>
          </p:nvSpPr>
          <p:spPr>
            <a:xfrm rot="10800000" flipH="1">
              <a:off x="999939" y="3052406"/>
              <a:ext cx="2758355" cy="1085739"/>
            </a:xfrm>
            <a:prstGeom prst="cube">
              <a:avLst>
                <a:gd name="adj" fmla="val 4125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80435" y="3052406"/>
              <a:ext cx="2313857" cy="61629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CC0000"/>
                  </a:solidFill>
                  <a:latin typeface="Aspergit" panose="02000503000000020004" pitchFamily="50" charset="0"/>
                </a:rPr>
                <a:t>Resume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539036" y="3050785"/>
            <a:ext cx="2782848" cy="1085739"/>
            <a:chOff x="4802681" y="3204806"/>
            <a:chExt cx="2782848" cy="1085739"/>
          </a:xfrm>
        </p:grpSpPr>
        <p:sp>
          <p:nvSpPr>
            <p:cNvPr id="24" name="3D Cube - First Object"/>
            <p:cNvSpPr/>
            <p:nvPr/>
          </p:nvSpPr>
          <p:spPr>
            <a:xfrm rot="10800000" flipH="1">
              <a:off x="4827174" y="3204806"/>
              <a:ext cx="2758355" cy="1085739"/>
            </a:xfrm>
            <a:prstGeom prst="cube">
              <a:avLst>
                <a:gd name="adj" fmla="val 4125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802681" y="3204806"/>
              <a:ext cx="2313857" cy="61629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CC0000"/>
                  </a:solidFill>
                  <a:latin typeface="Aspergit" panose="02000503000000020004" pitchFamily="50" charset="0"/>
                </a:rPr>
                <a:t>Main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3145783"/>
      </p:ext>
    </p:extLst>
  </p:cSld>
  <p:clrMapOvr>
    <a:masterClrMapping/>
  </p:clrMapOvr>
  <p:transition spd="slow" advClick="0" advTm="6000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D Cube - First Object"/>
          <p:cNvSpPr/>
          <p:nvPr/>
        </p:nvSpPr>
        <p:spPr>
          <a:xfrm rot="10800000" flipH="1">
            <a:off x="3470190" y="1999959"/>
            <a:ext cx="5251621" cy="2858084"/>
          </a:xfrm>
          <a:prstGeom prst="cube">
            <a:avLst>
              <a:gd name="adj" fmla="val 4125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White Rectangle Falling From Above"/>
          <p:cNvSpPr/>
          <p:nvPr/>
        </p:nvSpPr>
        <p:spPr>
          <a:xfrm>
            <a:off x="3470190" y="1999958"/>
            <a:ext cx="4063374" cy="1676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annel Name"/>
          <p:cNvSpPr txBox="1"/>
          <p:nvPr/>
        </p:nvSpPr>
        <p:spPr>
          <a:xfrm>
            <a:off x="3771901" y="2361908"/>
            <a:ext cx="3883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C00000"/>
                </a:solidFill>
                <a:latin typeface="Aspergit" panose="02000503000000020004" pitchFamily="50" charset="0"/>
              </a:rPr>
              <a:t>Main Page</a:t>
            </a:r>
          </a:p>
        </p:txBody>
      </p:sp>
      <p:sp>
        <p:nvSpPr>
          <p:cNvPr id="7" name="First Red Oval"/>
          <p:cNvSpPr/>
          <p:nvPr/>
        </p:nvSpPr>
        <p:spPr>
          <a:xfrm>
            <a:off x="5496873" y="2635104"/>
            <a:ext cx="406400" cy="406400"/>
          </a:xfrm>
          <a:prstGeom prst="ellipse">
            <a:avLst/>
          </a:prstGeom>
          <a:solidFill>
            <a:srgbClr val="FF00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econd Oval - Duplicated To Create Another Effect"/>
          <p:cNvSpPr/>
          <p:nvPr/>
        </p:nvSpPr>
        <p:spPr>
          <a:xfrm>
            <a:off x="7330364" y="2635104"/>
            <a:ext cx="406400" cy="406400"/>
          </a:xfrm>
          <a:prstGeom prst="ellipse">
            <a:avLst/>
          </a:prstGeom>
          <a:solidFill>
            <a:srgbClr val="FF00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arge Red Oval in End"/>
          <p:cNvSpPr/>
          <p:nvPr/>
        </p:nvSpPr>
        <p:spPr>
          <a:xfrm>
            <a:off x="-1092978" y="-5833010"/>
            <a:ext cx="17285478" cy="17285478"/>
          </a:xfrm>
          <a:prstGeom prst="ellipse">
            <a:avLst/>
          </a:prstGeom>
          <a:solidFill>
            <a:srgbClr val="CE1414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arge Dark Oval Red in End"/>
          <p:cNvSpPr/>
          <p:nvPr/>
        </p:nvSpPr>
        <p:spPr>
          <a:xfrm>
            <a:off x="-1112028" y="-5819675"/>
            <a:ext cx="17285478" cy="17285478"/>
          </a:xfrm>
          <a:prstGeom prst="ellipse">
            <a:avLst/>
          </a:prstGeom>
          <a:solidFill>
            <a:srgbClr val="C00000"/>
          </a:solidFill>
          <a:ln>
            <a:solidFill>
              <a:srgbClr val="CC32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56303"/>
      </p:ext>
    </p:extLst>
  </p:cSld>
  <p:clrMapOvr>
    <a:masterClrMapping/>
  </p:clrMapOvr>
  <p:transition spd="med" advClick="0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6.25E-7 -4.44444E-6 L -0.04427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4427 -4.44444E-6 L -0.02891 -4.44444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8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1.875E-6 1.11111E-6 L 0.15039 1.11111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3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path" presetSubtype="0" repeatCount="7000" autoRev="1" fill="remove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25E-6 1.11111E-6 L -0.00313 0.00046 " pathEditMode="relative" rAng="0" ptsTypes="AA">
                                      <p:cBhvr>
                                        <p:cTn id="30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6" grpId="1"/>
      <p:bldP spid="6" grpId="2"/>
      <p:bldP spid="7" grpId="0" animBg="1"/>
      <p:bldP spid="7" grpId="1" animBg="1"/>
      <p:bldP spid="7" grpId="2" animBg="1"/>
      <p:bldP spid="8" grpId="0" animBg="1"/>
      <p:bldP spid="8" grpId="1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3083605" y="0"/>
            <a:ext cx="8793163" cy="1750132"/>
            <a:chOff x="-26470" y="2966498"/>
            <a:chExt cx="8793163" cy="1750132"/>
          </a:xfrm>
        </p:grpSpPr>
        <p:sp>
          <p:nvSpPr>
            <p:cNvPr id="22" name="Rectangle 21"/>
            <p:cNvSpPr/>
            <p:nvPr/>
          </p:nvSpPr>
          <p:spPr>
            <a:xfrm>
              <a:off x="-26470" y="3120046"/>
              <a:ext cx="8793163" cy="1590675"/>
            </a:xfrm>
            <a:prstGeom prst="rect">
              <a:avLst/>
            </a:prstGeom>
            <a:solidFill>
              <a:srgbClr val="DE2C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7373812" y="3128424"/>
              <a:ext cx="1392881" cy="1588206"/>
            </a:xfrm>
            <a:custGeom>
              <a:avLst/>
              <a:gdLst>
                <a:gd name="T0" fmla="*/ 1077 w 1077"/>
                <a:gd name="T1" fmla="*/ 0 h 950"/>
                <a:gd name="T2" fmla="*/ 1077 w 1077"/>
                <a:gd name="T3" fmla="*/ 950 h 950"/>
                <a:gd name="T4" fmla="*/ 0 w 1077"/>
                <a:gd name="T5" fmla="*/ 897 h 950"/>
                <a:gd name="T6" fmla="*/ 212 w 1077"/>
                <a:gd name="T7" fmla="*/ 229 h 950"/>
                <a:gd name="T8" fmla="*/ 333 w 1077"/>
                <a:gd name="T9" fmla="*/ 17 h 950"/>
                <a:gd name="T10" fmla="*/ 1077 w 1077"/>
                <a:gd name="T11" fmla="*/ 0 h 950"/>
                <a:gd name="connsiteX0" fmla="*/ 10000 w 10000"/>
                <a:gd name="connsiteY0" fmla="*/ 0 h 10239"/>
                <a:gd name="connsiteX1" fmla="*/ 9971 w 10000"/>
                <a:gd name="connsiteY1" fmla="*/ 10239 h 10239"/>
                <a:gd name="connsiteX2" fmla="*/ 0 w 10000"/>
                <a:gd name="connsiteY2" fmla="*/ 9442 h 10239"/>
                <a:gd name="connsiteX3" fmla="*/ 1968 w 10000"/>
                <a:gd name="connsiteY3" fmla="*/ 2411 h 10239"/>
                <a:gd name="connsiteX4" fmla="*/ 3092 w 10000"/>
                <a:gd name="connsiteY4" fmla="*/ 179 h 10239"/>
                <a:gd name="connsiteX5" fmla="*/ 10000 w 10000"/>
                <a:gd name="connsiteY5" fmla="*/ 0 h 10239"/>
                <a:gd name="connsiteX0" fmla="*/ 10000 w 10000"/>
                <a:gd name="connsiteY0" fmla="*/ 0 h 10345"/>
                <a:gd name="connsiteX1" fmla="*/ 9971 w 10000"/>
                <a:gd name="connsiteY1" fmla="*/ 10345 h 10345"/>
                <a:gd name="connsiteX2" fmla="*/ 0 w 10000"/>
                <a:gd name="connsiteY2" fmla="*/ 9442 h 10345"/>
                <a:gd name="connsiteX3" fmla="*/ 1968 w 10000"/>
                <a:gd name="connsiteY3" fmla="*/ 2411 h 10345"/>
                <a:gd name="connsiteX4" fmla="*/ 3092 w 10000"/>
                <a:gd name="connsiteY4" fmla="*/ 179 h 10345"/>
                <a:gd name="connsiteX5" fmla="*/ 10000 w 10000"/>
                <a:gd name="connsiteY5" fmla="*/ 0 h 10345"/>
                <a:gd name="connsiteX0" fmla="*/ 10000 w 10000"/>
                <a:gd name="connsiteY0" fmla="*/ 0 h 10531"/>
                <a:gd name="connsiteX1" fmla="*/ 9971 w 10000"/>
                <a:gd name="connsiteY1" fmla="*/ 10531 h 10531"/>
                <a:gd name="connsiteX2" fmla="*/ 0 w 10000"/>
                <a:gd name="connsiteY2" fmla="*/ 9442 h 10531"/>
                <a:gd name="connsiteX3" fmla="*/ 1968 w 10000"/>
                <a:gd name="connsiteY3" fmla="*/ 2411 h 10531"/>
                <a:gd name="connsiteX4" fmla="*/ 3092 w 10000"/>
                <a:gd name="connsiteY4" fmla="*/ 179 h 10531"/>
                <a:gd name="connsiteX5" fmla="*/ 10000 w 10000"/>
                <a:gd name="connsiteY5" fmla="*/ 0 h 1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531">
                  <a:moveTo>
                    <a:pt x="10000" y="0"/>
                  </a:moveTo>
                  <a:cubicBezTo>
                    <a:pt x="9990" y="3413"/>
                    <a:pt x="9981" y="7118"/>
                    <a:pt x="9971" y="10531"/>
                  </a:cubicBezTo>
                  <a:lnTo>
                    <a:pt x="0" y="9442"/>
                  </a:lnTo>
                  <a:lnTo>
                    <a:pt x="1968" y="2411"/>
                  </a:lnTo>
                  <a:lnTo>
                    <a:pt x="3092" y="179"/>
                  </a:lnTo>
                  <a:lnTo>
                    <a:pt x="10000" y="0"/>
                  </a:lnTo>
                  <a:close/>
                </a:path>
              </a:pathLst>
            </a:custGeom>
            <a:solidFill>
              <a:srgbClr val="8A0000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7056955" y="2966498"/>
              <a:ext cx="1659300" cy="1589087"/>
            </a:xfrm>
            <a:custGeom>
              <a:avLst/>
              <a:gdLst>
                <a:gd name="T0" fmla="*/ 1069 w 1283"/>
                <a:gd name="T1" fmla="*/ 0 h 1001"/>
                <a:gd name="T2" fmla="*/ 1283 w 1283"/>
                <a:gd name="T3" fmla="*/ 848 h 1001"/>
                <a:gd name="T4" fmla="*/ 236 w 1283"/>
                <a:gd name="T5" fmla="*/ 1001 h 1001"/>
                <a:gd name="T6" fmla="*/ 0 w 1283"/>
                <a:gd name="T7" fmla="*/ 155 h 1001"/>
                <a:gd name="T8" fmla="*/ 1069 w 1283"/>
                <a:gd name="T9" fmla="*/ 0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3" h="1001">
                  <a:moveTo>
                    <a:pt x="1069" y="0"/>
                  </a:moveTo>
                  <a:lnTo>
                    <a:pt x="1283" y="848"/>
                  </a:lnTo>
                  <a:lnTo>
                    <a:pt x="236" y="1001"/>
                  </a:lnTo>
                  <a:lnTo>
                    <a:pt x="0" y="155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FBB399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7478570" y="2966498"/>
              <a:ext cx="1237685" cy="1346200"/>
            </a:xfrm>
            <a:custGeom>
              <a:avLst/>
              <a:gdLst>
                <a:gd name="T0" fmla="*/ 743 w 957"/>
                <a:gd name="T1" fmla="*/ 0 h 848"/>
                <a:gd name="T2" fmla="*/ 957 w 957"/>
                <a:gd name="T3" fmla="*/ 848 h 848"/>
                <a:gd name="T4" fmla="*/ 0 w 957"/>
                <a:gd name="T5" fmla="*/ 813 h 848"/>
                <a:gd name="T6" fmla="*/ 23 w 957"/>
                <a:gd name="T7" fmla="*/ 208 h 848"/>
                <a:gd name="T8" fmla="*/ 743 w 957"/>
                <a:gd name="T9" fmla="*/ 0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7" h="848">
                  <a:moveTo>
                    <a:pt x="743" y="0"/>
                  </a:moveTo>
                  <a:lnTo>
                    <a:pt x="957" y="848"/>
                  </a:lnTo>
                  <a:lnTo>
                    <a:pt x="0" y="813"/>
                  </a:lnTo>
                  <a:lnTo>
                    <a:pt x="23" y="208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EC2E08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182880" tIns="365760" rIns="274320" bIns="182880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spergit" panose="02000503000000020004" pitchFamily="50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36324" y="3561440"/>
              <a:ext cx="62118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Aspergit" panose="02000503000000020004" pitchFamily="50" charset="0"/>
                </a:rPr>
                <a:t>Navigation Bar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20305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219700" y="171450"/>
            <a:ext cx="1828800" cy="1828800"/>
            <a:chOff x="1314007" y="2450753"/>
            <a:chExt cx="1828800" cy="1828800"/>
          </a:xfrm>
        </p:grpSpPr>
        <p:sp>
          <p:nvSpPr>
            <p:cNvPr id="5" name="Oval 4"/>
            <p:cNvSpPr/>
            <p:nvPr/>
          </p:nvSpPr>
          <p:spPr>
            <a:xfrm>
              <a:off x="1314007" y="2450753"/>
              <a:ext cx="1828800" cy="18288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496887" y="2633633"/>
              <a:ext cx="1463040" cy="1463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atin typeface="Aspergit" panose="02000503000000020004" pitchFamily="50" charset="0"/>
                </a:rPr>
                <a:t>P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459491" y="2589596"/>
            <a:ext cx="1273019" cy="1221608"/>
            <a:chOff x="6396645" y="2450753"/>
            <a:chExt cx="1828800" cy="1828800"/>
          </a:xfrm>
        </p:grpSpPr>
        <p:sp>
          <p:nvSpPr>
            <p:cNvPr id="8" name="Oval 7"/>
            <p:cNvSpPr/>
            <p:nvPr/>
          </p:nvSpPr>
          <p:spPr>
            <a:xfrm>
              <a:off x="6396645" y="2450753"/>
              <a:ext cx="1828800" cy="18288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579525" y="2633633"/>
              <a:ext cx="1463040" cy="14630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vantGarde Bk BT" panose="020B0402020202020204" pitchFamily="34" charset="0"/>
                </a:rPr>
                <a:t>RAM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103" y="603951"/>
            <a:ext cx="4380894" cy="9637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71508" y="2247900"/>
            <a:ext cx="5867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Aspergit" panose="02000503000000020004" pitchFamily="50" charset="0"/>
              </a:rPr>
              <a:t>Structure</a:t>
            </a:r>
            <a:r>
              <a:rPr lang="en-GB" sz="3600" dirty="0">
                <a:solidFill>
                  <a:schemeClr val="bg1"/>
                </a:solidFill>
                <a:latin typeface="Aspergit" panose="02000503000000020004" pitchFamily="50" charset="0"/>
              </a:rPr>
              <a:t> : </a:t>
            </a:r>
            <a:br>
              <a:rPr lang="en-GB" sz="2800" dirty="0">
                <a:solidFill>
                  <a:schemeClr val="bg1"/>
                </a:solidFill>
                <a:latin typeface="Aspergit" panose="02000503000000020004" pitchFamily="50" charset="0"/>
              </a:rPr>
            </a:br>
            <a:r>
              <a:rPr lang="en-GB" sz="2800" dirty="0">
                <a:solidFill>
                  <a:schemeClr val="bg1"/>
                </a:solidFill>
                <a:latin typeface="Aspergit" panose="02000503000000020004" pitchFamily="50" charset="0"/>
              </a:rPr>
              <a:t>A set of memory chips, each of them is an integrated circuit (IC) made of millions of transistors and capacitors</a:t>
            </a:r>
          </a:p>
          <a:p>
            <a:endParaRPr lang="en-US" sz="2800" dirty="0">
              <a:solidFill>
                <a:schemeClr val="bg1"/>
              </a:solidFill>
              <a:latin typeface="Aspergit" panose="02000503000000020004" pitchFamily="5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71850" y="2208596"/>
            <a:ext cx="5867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chemeClr val="bg1"/>
                </a:solidFill>
                <a:latin typeface="Aspergit" panose="02000503000000020004" pitchFamily="50" charset="0"/>
              </a:rPr>
              <a:t>Volatile</a:t>
            </a:r>
            <a:r>
              <a:rPr lang="en-US" sz="3600" b="1" dirty="0">
                <a:solidFill>
                  <a:schemeClr val="bg1"/>
                </a:solidFill>
                <a:latin typeface="Aspergit" panose="02000503000000020004" pitchFamily="50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Aspergit" panose="02000503000000020004" pitchFamily="50" charset="0"/>
              </a:rPr>
              <a:t>- their state is lost or reset when power is removed from the system. </a:t>
            </a:r>
          </a:p>
          <a:p>
            <a:br>
              <a:rPr lang="en-GB" sz="2800" dirty="0">
                <a:solidFill>
                  <a:schemeClr val="bg1"/>
                </a:solidFill>
                <a:latin typeface="Aspergit" panose="02000503000000020004" pitchFamily="50" charset="0"/>
              </a:rPr>
            </a:br>
            <a:r>
              <a:rPr lang="en-GB" sz="2800" dirty="0">
                <a:solidFill>
                  <a:schemeClr val="bg1"/>
                </a:solidFill>
                <a:latin typeface="Aspergit" panose="02000503000000020004" pitchFamily="50" charset="0"/>
              </a:rPr>
              <a:t>Holds data/application programs from input devices or storages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24300" y="2902788"/>
            <a:ext cx="4571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spergit" panose="02000503000000020004" pitchFamily="50" charset="0"/>
              </a:rPr>
              <a:t>Types OF RAM</a:t>
            </a:r>
          </a:p>
        </p:txBody>
      </p:sp>
      <p:sp>
        <p:nvSpPr>
          <p:cNvPr id="15" name="Text Placeholder 8"/>
          <p:cNvSpPr txBox="1">
            <a:spLocks/>
          </p:cNvSpPr>
          <p:nvPr/>
        </p:nvSpPr>
        <p:spPr>
          <a:xfrm>
            <a:off x="3042858" y="2990921"/>
            <a:ext cx="3867150" cy="641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spergit" panose="02000503000000020004" pitchFamily="50" charset="0"/>
              </a:rPr>
              <a:t>Static Random Access Memory (SRAM)</a:t>
            </a:r>
          </a:p>
        </p:txBody>
      </p:sp>
      <p:sp>
        <p:nvSpPr>
          <p:cNvPr id="16" name="Text Placeholder 10"/>
          <p:cNvSpPr txBox="1">
            <a:spLocks/>
          </p:cNvSpPr>
          <p:nvPr/>
        </p:nvSpPr>
        <p:spPr>
          <a:xfrm>
            <a:off x="7061219" y="2990921"/>
            <a:ext cx="3529822" cy="6413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Aspergit" panose="02000503000000020004" pitchFamily="50" charset="0"/>
              </a:rPr>
              <a:t>Dynamic Random Access Memory (DRAM)</a:t>
            </a:r>
          </a:p>
        </p:txBody>
      </p:sp>
    </p:spTree>
    <p:extLst>
      <p:ext uri="{BB962C8B-B14F-4D97-AF65-F5344CB8AC3E}">
        <p14:creationId xmlns:p14="http://schemas.microsoft.com/office/powerpoint/2010/main" val="1068636129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-0.39375 0.00278 " pathEditMode="relative" rAng="0" ptsTypes="AA">
                                      <p:cBhvr>
                                        <p:cTn id="11" dur="1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88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32187 0.0027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6250" y="171450"/>
            <a:ext cx="1828800" cy="1828800"/>
            <a:chOff x="1314007" y="2450753"/>
            <a:chExt cx="1828800" cy="1828800"/>
          </a:xfrm>
        </p:grpSpPr>
        <p:sp>
          <p:nvSpPr>
            <p:cNvPr id="5" name="Oval 4"/>
            <p:cNvSpPr/>
            <p:nvPr/>
          </p:nvSpPr>
          <p:spPr>
            <a:xfrm>
              <a:off x="1314007" y="2450753"/>
              <a:ext cx="1828800" cy="18288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496887" y="2633633"/>
              <a:ext cx="1463040" cy="1463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atin typeface="Aspergit" panose="02000503000000020004" pitchFamily="50" charset="0"/>
                </a:rPr>
                <a:t>P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400675" y="2359792"/>
            <a:ext cx="1466850" cy="1431158"/>
            <a:chOff x="8937964" y="2450753"/>
            <a:chExt cx="1828800" cy="1828800"/>
          </a:xfrm>
        </p:grpSpPr>
        <p:sp>
          <p:nvSpPr>
            <p:cNvPr id="18" name="Oval 17"/>
            <p:cNvSpPr/>
            <p:nvPr/>
          </p:nvSpPr>
          <p:spPr>
            <a:xfrm>
              <a:off x="8937964" y="2450753"/>
              <a:ext cx="1828800" cy="1828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9120844" y="2633633"/>
              <a:ext cx="1463040" cy="14630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Aspergit" panose="02000503000000020004" pitchFamily="50" charset="0"/>
                </a:rPr>
                <a:t>ROM</a:t>
              </a:r>
            </a:p>
          </p:txBody>
        </p:sp>
      </p:grp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26" b="8977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127" y="-29969"/>
            <a:ext cx="3037946" cy="223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514725" y="1892290"/>
            <a:ext cx="57054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  <a:latin typeface="Aspergit" panose="02000503000000020004" pitchFamily="50" charset="0"/>
              </a:rPr>
              <a:t>  Has contents which are fixed when</a:t>
            </a:r>
            <a:br>
              <a:rPr lang="en-GB" sz="2400" dirty="0">
                <a:solidFill>
                  <a:schemeClr val="bg1"/>
                </a:solidFill>
                <a:latin typeface="Aspergit" panose="02000503000000020004" pitchFamily="50" charset="0"/>
              </a:rPr>
            </a:br>
            <a:r>
              <a:rPr lang="en-GB" sz="2400" dirty="0">
                <a:solidFill>
                  <a:schemeClr val="bg1"/>
                </a:solidFill>
                <a:latin typeface="Aspergit" panose="02000503000000020004" pitchFamily="50" charset="0"/>
              </a:rPr>
              <a:t>   the chip is manufactured</a:t>
            </a:r>
          </a:p>
          <a:p>
            <a:pPr>
              <a:buFont typeface="Arial" pitchFamily="34" charset="0"/>
              <a:buChar char="•"/>
              <a:defRPr/>
            </a:pPr>
            <a:endParaRPr lang="en-GB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  <a:latin typeface="Aspergit" panose="02000503000000020004" pitchFamily="50" charset="0"/>
              </a:rPr>
              <a:t>  Holds the bootstrap loader part of</a:t>
            </a:r>
          </a:p>
          <a:p>
            <a:pPr>
              <a:defRPr/>
            </a:pPr>
            <a:r>
              <a:rPr lang="en-GB" sz="2400" dirty="0">
                <a:solidFill>
                  <a:schemeClr val="bg1"/>
                </a:solidFill>
                <a:latin typeface="Aspergit" panose="02000503000000020004" pitchFamily="50" charset="0"/>
              </a:rPr>
              <a:t>   the operating system</a:t>
            </a:r>
          </a:p>
          <a:p>
            <a:pPr>
              <a:defRPr/>
            </a:pPr>
            <a:endParaRPr lang="en-GB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GB" sz="2400" dirty="0">
                <a:solidFill>
                  <a:schemeClr val="bg1"/>
                </a:solidFill>
                <a:latin typeface="Aspergit" panose="02000503000000020004" pitchFamily="50" charset="0"/>
              </a:rPr>
              <a:t>  Retains its data when the computer </a:t>
            </a:r>
            <a:br>
              <a:rPr lang="en-GB" sz="2400" dirty="0">
                <a:solidFill>
                  <a:schemeClr val="bg1"/>
                </a:solidFill>
                <a:latin typeface="Aspergit" panose="02000503000000020004" pitchFamily="50" charset="0"/>
              </a:rPr>
            </a:br>
            <a:r>
              <a:rPr lang="en-GB" sz="2400" dirty="0">
                <a:solidFill>
                  <a:schemeClr val="bg1"/>
                </a:solidFill>
                <a:latin typeface="Aspergit" panose="02000503000000020004" pitchFamily="50" charset="0"/>
              </a:rPr>
              <a:t>   is switched off</a:t>
            </a:r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21994" y="3167390"/>
            <a:ext cx="3148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spergit" panose="02000503000000020004" pitchFamily="50" charset="0"/>
              </a:rPr>
              <a:t>Types of ROM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076700" y="1930390"/>
            <a:ext cx="4038600" cy="3486329"/>
            <a:chOff x="9086850" y="3429000"/>
            <a:chExt cx="4038600" cy="3486329"/>
          </a:xfrm>
        </p:grpSpPr>
        <p:sp>
          <p:nvSpPr>
            <p:cNvPr id="3" name="TextBox 2"/>
            <p:cNvSpPr txBox="1"/>
            <p:nvPr/>
          </p:nvSpPr>
          <p:spPr>
            <a:xfrm>
              <a:off x="9086850" y="3429000"/>
              <a:ext cx="4038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b="1" dirty="0">
                  <a:solidFill>
                    <a:schemeClr val="bg1"/>
                  </a:solidFill>
                  <a:latin typeface="Aspergit" panose="02000503000000020004" pitchFamily="50" charset="0"/>
                </a:rPr>
                <a:t>Programmable ROM (PROM)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86850" y="4610100"/>
              <a:ext cx="32956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GB" sz="2400" b="1" dirty="0">
                  <a:solidFill>
                    <a:schemeClr val="bg1"/>
                  </a:solidFill>
                  <a:latin typeface="Aspergit" panose="02000503000000020004" pitchFamily="50" charset="0"/>
                </a:rPr>
                <a:t>Erasable PROM (EPROM)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144000" y="5715000"/>
              <a:ext cx="32956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400" b="1" dirty="0">
                  <a:solidFill>
                    <a:schemeClr val="bg1"/>
                  </a:solidFill>
                  <a:latin typeface="Aspergit" panose="02000503000000020004" pitchFamily="50" charset="0"/>
                </a:rPr>
                <a:t>Electrically EPROM (EEPROM)</a:t>
              </a:r>
              <a:endParaRPr lang="en-US" sz="2400" dirty="0">
                <a:solidFill>
                  <a:schemeClr val="bg1"/>
                </a:solidFill>
                <a:latin typeface="Aspergit" panose="02000503000000020004" pitchFamily="50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1375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-0.31407 -0.0011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0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A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6250" y="171450"/>
            <a:ext cx="1828800" cy="1828800"/>
            <a:chOff x="1314007" y="2450753"/>
            <a:chExt cx="1828800" cy="1828800"/>
          </a:xfrm>
        </p:grpSpPr>
        <p:sp>
          <p:nvSpPr>
            <p:cNvPr id="5" name="Oval 4"/>
            <p:cNvSpPr/>
            <p:nvPr/>
          </p:nvSpPr>
          <p:spPr>
            <a:xfrm>
              <a:off x="1314007" y="2450753"/>
              <a:ext cx="1828800" cy="18288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496887" y="2633633"/>
              <a:ext cx="1463040" cy="1463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atin typeface="Aspergit" panose="02000503000000020004" pitchFamily="50" charset="0"/>
                </a:rPr>
                <a:t>P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30982" y="2662995"/>
            <a:ext cx="1730037" cy="1532011"/>
            <a:chOff x="5230982" y="2662995"/>
            <a:chExt cx="1730037" cy="1532011"/>
          </a:xfrm>
        </p:grpSpPr>
        <p:sp>
          <p:nvSpPr>
            <p:cNvPr id="29" name="Oval 28"/>
            <p:cNvSpPr/>
            <p:nvPr/>
          </p:nvSpPr>
          <p:spPr>
            <a:xfrm>
              <a:off x="5230982" y="2662995"/>
              <a:ext cx="1730037" cy="153201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403986" y="2816196"/>
              <a:ext cx="1384030" cy="122560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antGarde Bk BT" panose="020B0402020202020204" pitchFamily="34" charset="0"/>
                </a:rPr>
                <a:t>Cache</a:t>
              </a: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67" y="208246"/>
            <a:ext cx="2568066" cy="200309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969123" y="2318911"/>
            <a:ext cx="43299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spergit" panose="02000503000000020004" pitchFamily="50" charset="0"/>
              </a:rPr>
              <a:t>Faster and expensive than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spergit" panose="02000503000000020004" pitchFamily="50" charset="0"/>
              </a:rPr>
              <a:t>It improves the computer’s 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spergit" panose="02000503000000020004" pitchFamily="50" charset="0"/>
              </a:rPr>
              <a:t>Processor can use it to store frequently accessed data and program instructions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11967" y="3241243"/>
            <a:ext cx="3112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spergit" panose="02000503000000020004" pitchFamily="50" charset="0"/>
              </a:rPr>
              <a:t>Types of cache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99827" y="2670314"/>
            <a:ext cx="33371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spergit" panose="02000503000000020004" pitchFamily="50" charset="0"/>
              </a:rPr>
              <a:t>L1 : primary cache (inside the processor)</a:t>
            </a:r>
          </a:p>
          <a:p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spergit" panose="02000503000000020004" pitchFamily="50" charset="0"/>
              </a:rPr>
              <a:t>L2 : secondary cache (in the motherboard or near the processor) </a:t>
            </a:r>
          </a:p>
          <a:p>
            <a:endParaRPr lang="en-US" sz="2400" dirty="0">
              <a:solidFill>
                <a:schemeClr val="bg1"/>
              </a:solidFill>
              <a:latin typeface="Aspergit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1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1094 0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38907 0.00811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53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8" grpId="0"/>
      <p:bldP spid="8" grpId="1"/>
      <p:bldP spid="9" grpId="0"/>
      <p:bldP spid="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ntrance Black Rectangle"/>
          <p:cNvSpPr/>
          <p:nvPr/>
        </p:nvSpPr>
        <p:spPr>
          <a:xfrm rot="2100000">
            <a:off x="5202537" y="2535538"/>
            <a:ext cx="1786926" cy="178692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Entrance Red Rectangle"/>
          <p:cNvSpPr/>
          <p:nvPr/>
        </p:nvSpPr>
        <p:spPr>
          <a:xfrm rot="2100000">
            <a:off x="5202537" y="2535538"/>
            <a:ext cx="1786926" cy="17869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Entrance White Rectangle"/>
          <p:cNvSpPr/>
          <p:nvPr/>
        </p:nvSpPr>
        <p:spPr>
          <a:xfrm rot="2100000">
            <a:off x="5202537" y="2535538"/>
            <a:ext cx="1786926" cy="1786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Big White Oval"/>
          <p:cNvSpPr/>
          <p:nvPr/>
        </p:nvSpPr>
        <p:spPr>
          <a:xfrm>
            <a:off x="3816626" y="1932858"/>
            <a:ext cx="914400" cy="9144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all White Oval"/>
          <p:cNvSpPr/>
          <p:nvPr/>
        </p:nvSpPr>
        <p:spPr>
          <a:xfrm>
            <a:off x="4929809" y="1217241"/>
            <a:ext cx="516834" cy="51683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First White Line"/>
          <p:cNvCxnSpPr/>
          <p:nvPr/>
        </p:nvCxnSpPr>
        <p:spPr>
          <a:xfrm flipV="1">
            <a:off x="6758609" y="1217241"/>
            <a:ext cx="0" cy="96740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econd White Line"/>
          <p:cNvCxnSpPr/>
          <p:nvPr/>
        </p:nvCxnSpPr>
        <p:spPr>
          <a:xfrm flipV="1">
            <a:off x="7353604" y="1535292"/>
            <a:ext cx="543339" cy="78654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Third White Line"/>
          <p:cNvCxnSpPr/>
          <p:nvPr/>
        </p:nvCxnSpPr>
        <p:spPr>
          <a:xfrm flipV="1">
            <a:off x="7855834" y="2104343"/>
            <a:ext cx="796484" cy="569051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annel Name in White Rectangle"/>
          <p:cNvSpPr/>
          <p:nvPr/>
        </p:nvSpPr>
        <p:spPr>
          <a:xfrm rot="2100000">
            <a:off x="5599436" y="2105566"/>
            <a:ext cx="1268296" cy="26468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</a:t>
            </a:r>
          </a:p>
        </p:txBody>
      </p:sp>
      <p:sp>
        <p:nvSpPr>
          <p:cNvPr id="13" name="White Rectangle in End"/>
          <p:cNvSpPr/>
          <p:nvPr/>
        </p:nvSpPr>
        <p:spPr>
          <a:xfrm>
            <a:off x="6662853" y="-225287"/>
            <a:ext cx="5753735" cy="7315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ack Rectangle in Red"/>
          <p:cNvSpPr/>
          <p:nvPr/>
        </p:nvSpPr>
        <p:spPr>
          <a:xfrm>
            <a:off x="6597761" y="-243207"/>
            <a:ext cx="5818827" cy="7315200"/>
          </a:xfrm>
          <a:prstGeom prst="rect">
            <a:avLst/>
          </a:prstGeom>
          <a:solidFill>
            <a:srgbClr val="000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hannel URL"/>
          <p:cNvSpPr/>
          <p:nvPr/>
        </p:nvSpPr>
        <p:spPr>
          <a:xfrm>
            <a:off x="6698785" y="3565889"/>
            <a:ext cx="277838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rajwal Jung Thapa</a:t>
            </a:r>
            <a:endParaRPr lang="en-US" sz="28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6" name="Background Music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4386" end="18717.18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8783" y="685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12043"/>
      </p:ext>
    </p:extLst>
  </p:cSld>
  <p:clrMapOvr>
    <a:masterClrMapping/>
  </p:clrMapOvr>
  <p:transition spd="med" advClick="0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00000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-2100000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2100000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8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2100000">
                                      <p:cBhvr>
                                        <p:cTn id="6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2" grpId="0"/>
      <p:bldP spid="12" grpId="1"/>
      <p:bldP spid="13" grpId="0" animBg="1"/>
      <p:bldP spid="1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88842" y="1125781"/>
            <a:ext cx="4863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spergit" panose="02000503000000020004" pitchFamily="50" charset="0"/>
              </a:rPr>
              <a:t>Our Contents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352550" y="2190525"/>
            <a:ext cx="9486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980435" y="3052406"/>
            <a:ext cx="2777859" cy="1085739"/>
            <a:chOff x="980435" y="3052406"/>
            <a:chExt cx="2777859" cy="1085739"/>
          </a:xfrm>
        </p:grpSpPr>
        <p:sp>
          <p:nvSpPr>
            <p:cNvPr id="12" name="3D Cube - First Object"/>
            <p:cNvSpPr/>
            <p:nvPr/>
          </p:nvSpPr>
          <p:spPr>
            <a:xfrm rot="10800000" flipH="1">
              <a:off x="999939" y="3052406"/>
              <a:ext cx="2758355" cy="1085739"/>
            </a:xfrm>
            <a:prstGeom prst="cube">
              <a:avLst>
                <a:gd name="adj" fmla="val 4125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80435" y="3052406"/>
              <a:ext cx="2313857" cy="61629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CC0000"/>
                  </a:solidFill>
                  <a:latin typeface="Aspergit" panose="02000503000000020004" pitchFamily="50" charset="0"/>
                </a:rPr>
                <a:t>Introduction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706360" y="4272177"/>
            <a:ext cx="2327728" cy="655421"/>
            <a:chOff x="5105400" y="4272177"/>
            <a:chExt cx="2327728" cy="655421"/>
          </a:xfrm>
        </p:grpSpPr>
        <p:grpSp>
          <p:nvGrpSpPr>
            <p:cNvPr id="9" name="Group 8"/>
            <p:cNvGrpSpPr/>
            <p:nvPr/>
          </p:nvGrpSpPr>
          <p:grpSpPr>
            <a:xfrm>
              <a:off x="5435598" y="4272177"/>
              <a:ext cx="1997530" cy="655421"/>
              <a:chOff x="5435598" y="4272177"/>
              <a:chExt cx="1997530" cy="655421"/>
            </a:xfrm>
          </p:grpSpPr>
          <p:sp>
            <p:nvSpPr>
              <p:cNvPr id="10" name="3D Cube - First Object"/>
              <p:cNvSpPr/>
              <p:nvPr/>
            </p:nvSpPr>
            <p:spPr>
              <a:xfrm rot="10800000" flipH="1">
                <a:off x="5435599" y="4272177"/>
                <a:ext cx="1997529" cy="655421"/>
              </a:xfrm>
              <a:prstGeom prst="cube">
                <a:avLst>
                  <a:gd name="adj" fmla="val 4125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435598" y="4272179"/>
                <a:ext cx="1711961" cy="36581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CC0000"/>
                    </a:solidFill>
                    <a:latin typeface="Aspergit" panose="02000503000000020004" pitchFamily="50" charset="0"/>
                  </a:rPr>
                  <a:t>Primary</a:t>
                </a:r>
              </a:p>
            </p:txBody>
          </p:sp>
        </p:grpSp>
        <p:sp>
          <p:nvSpPr>
            <p:cNvPr id="20" name="Oval 19"/>
            <p:cNvSpPr/>
            <p:nvPr/>
          </p:nvSpPr>
          <p:spPr>
            <a:xfrm>
              <a:off x="5105400" y="4384675"/>
              <a:ext cx="142875" cy="13335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706360" y="5063252"/>
            <a:ext cx="2327728" cy="655421"/>
            <a:chOff x="5105400" y="5022612"/>
            <a:chExt cx="2327728" cy="655421"/>
          </a:xfrm>
        </p:grpSpPr>
        <p:grpSp>
          <p:nvGrpSpPr>
            <p:cNvPr id="26" name="Group 25"/>
            <p:cNvGrpSpPr/>
            <p:nvPr/>
          </p:nvGrpSpPr>
          <p:grpSpPr>
            <a:xfrm>
              <a:off x="5435598" y="5022612"/>
              <a:ext cx="1997530" cy="655421"/>
              <a:chOff x="5435598" y="5022612"/>
              <a:chExt cx="1997530" cy="655421"/>
            </a:xfrm>
          </p:grpSpPr>
          <p:sp>
            <p:nvSpPr>
              <p:cNvPr id="18" name="3D Cube - First Object"/>
              <p:cNvSpPr/>
              <p:nvPr/>
            </p:nvSpPr>
            <p:spPr>
              <a:xfrm rot="10800000" flipH="1">
                <a:off x="5435599" y="5022612"/>
                <a:ext cx="1997529" cy="655421"/>
              </a:xfrm>
              <a:prstGeom prst="cube">
                <a:avLst>
                  <a:gd name="adj" fmla="val 4125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435598" y="5022614"/>
                <a:ext cx="1711961" cy="36581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CC0000"/>
                    </a:solidFill>
                    <a:latin typeface="Aspergit" panose="02000503000000020004" pitchFamily="50" charset="0"/>
                  </a:rPr>
                  <a:t>Secondary</a:t>
                </a:r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5105400" y="5140325"/>
              <a:ext cx="142875" cy="133350"/>
            </a:xfrm>
            <a:prstGeom prst="ellipse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525652" y="3050785"/>
            <a:ext cx="2782848" cy="1085739"/>
            <a:chOff x="4802681" y="3204806"/>
            <a:chExt cx="2782848" cy="1085739"/>
          </a:xfrm>
        </p:grpSpPr>
        <p:sp>
          <p:nvSpPr>
            <p:cNvPr id="24" name="3D Cube - First Object"/>
            <p:cNvSpPr/>
            <p:nvPr/>
          </p:nvSpPr>
          <p:spPr>
            <a:xfrm rot="10800000" flipH="1">
              <a:off x="4827174" y="3204806"/>
              <a:ext cx="2758355" cy="1085739"/>
            </a:xfrm>
            <a:prstGeom prst="cube">
              <a:avLst>
                <a:gd name="adj" fmla="val 4125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802681" y="3204806"/>
              <a:ext cx="2313857" cy="61629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CC0000"/>
                  </a:solidFill>
                  <a:latin typeface="Aspergit" panose="02000503000000020004" pitchFamily="50" charset="0"/>
                </a:rPr>
                <a:t>Types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102272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9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1480</TotalTime>
  <Words>329</Words>
  <Application>Microsoft Office PowerPoint</Application>
  <PresentationFormat>Widescreen</PresentationFormat>
  <Paragraphs>101</Paragraphs>
  <Slides>15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Adobe Gothic Std B</vt:lpstr>
      <vt:lpstr>Arial</vt:lpstr>
      <vt:lpstr>Aspergit</vt:lpstr>
      <vt:lpstr>AvantGarde Bk BT</vt:lpstr>
      <vt:lpstr>Calibri</vt:lpstr>
      <vt:lpstr>Calibri Light</vt:lpstr>
      <vt:lpstr>Gill Sans Ultra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memory</dc:title>
  <dc:creator>Prabu Jung Adhikari</dc:creator>
  <cp:lastModifiedBy>Prabu Jung Adhikari</cp:lastModifiedBy>
  <cp:revision>174</cp:revision>
  <dcterms:created xsi:type="dcterms:W3CDTF">2016-08-27T13:24:24Z</dcterms:created>
  <dcterms:modified xsi:type="dcterms:W3CDTF">2020-02-12T15:39:28Z</dcterms:modified>
</cp:coreProperties>
</file>